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467" r:id="rId2"/>
    <p:sldId id="468" r:id="rId3"/>
    <p:sldId id="469" r:id="rId4"/>
    <p:sldId id="470" r:id="rId5"/>
    <p:sldId id="471" r:id="rId6"/>
    <p:sldId id="472" r:id="rId7"/>
    <p:sldId id="473" r:id="rId8"/>
    <p:sldId id="475" r:id="rId9"/>
    <p:sldId id="477" r:id="rId10"/>
    <p:sldId id="478" r:id="rId11"/>
    <p:sldId id="501" r:id="rId12"/>
    <p:sldId id="479" r:id="rId13"/>
    <p:sldId id="481" r:id="rId14"/>
    <p:sldId id="500" r:id="rId15"/>
    <p:sldId id="502" r:id="rId16"/>
    <p:sldId id="50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99CCFF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>
        <p:scale>
          <a:sx n="96" d="100"/>
          <a:sy n="96" d="100"/>
        </p:scale>
        <p:origin x="-149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13D8A-C425-4BAA-AEAD-1B3095D7BB81}" type="datetimeFigureOut">
              <a:rPr lang="pl-PL" smtClean="0"/>
              <a:pPr/>
              <a:t>17.05.2021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D8D60-A8B1-477C-8D84-4B7B75FD85D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7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/>
              <a:t>Zgodnie z roporzadzeniem w sprawie warunków i sposobów oceniania, klasyfikowania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26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53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54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6612E754-CC83-44BD-8589-9250A5149A7D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787" y="640565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32" name="Obraz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30" y="348589"/>
            <a:ext cx="3809363" cy="9832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2336931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EC26623-486B-4C28-9BC1-22C2C3A9A027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0" y="6382039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" y="6389877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0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BDFA013C-9B55-42B5-B08C-87C7412E4DE9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27785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" y="64193"/>
            <a:ext cx="1790789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80316"/>
            <a:ext cx="10364451" cy="78439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F54D2868-2658-4884-9030-650847209FFA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78226" y="6323528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351" y="49192"/>
            <a:ext cx="1503649" cy="388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01622EBC-5E1D-469D-9054-9B404E04BFAF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03720" y="635433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0" y="479754"/>
            <a:ext cx="4372321" cy="12588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0" y="3906982"/>
            <a:ext cx="5666509" cy="2951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B6A824C-58D2-4F1B-8079-0EF534633606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016">
            <a:off x="169930" y="6274967"/>
            <a:ext cx="1092497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1" y="584685"/>
            <a:ext cx="4492242" cy="1258827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ctrTitle"/>
          </p:nvPr>
        </p:nvSpPr>
        <p:spPr>
          <a:xfrm>
            <a:off x="1524000" y="2168860"/>
            <a:ext cx="9144000" cy="1571096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accent2"/>
                </a:solidFill>
                <a:effectLst>
                  <a:glow rad="76200">
                    <a:schemeClr val="bg1">
                      <a:alpha val="35000"/>
                    </a:schemeClr>
                  </a:glo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524000" y="3897053"/>
            <a:ext cx="9144000" cy="1032933"/>
          </a:xfrm>
          <a:noFill/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75000"/>
                  </a:schemeClr>
                </a:solidFill>
                <a:effectLst>
                  <a:glow rad="76200">
                    <a:schemeClr val="bg1">
                      <a:lumMod val="95000"/>
                      <a:alpha val="57000"/>
                    </a:schemeClr>
                  </a:glo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112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438636"/>
            <a:ext cx="10364451" cy="895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618938"/>
            <a:ext cx="10364452" cy="4873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785" y="64928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0" r:id="rId3"/>
    <p:sldLayoutId id="2147483654" r:id="rId4"/>
    <p:sldLayoutId id="2147483655" r:id="rId5"/>
    <p:sldLayoutId id="2147483661" r:id="rId6"/>
    <p:sldLayoutId id="2147483668" r:id="rId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002060"/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Szkolenie PZN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sz="3600" dirty="0">
                <a:solidFill>
                  <a:srgbClr val="002060"/>
                </a:solidFill>
              </a:rPr>
              <a:t>część pisemna przy „komputerze”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524000" y="3939386"/>
            <a:ext cx="9144000" cy="1032933"/>
          </a:xfrm>
        </p:spPr>
        <p:txBody>
          <a:bodyPr/>
          <a:lstStyle/>
          <a:p>
            <a:r>
              <a:rPr lang="pl-PL" dirty="0"/>
              <a:t>Sesja czerwiec-lipiec 2021 r.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11428413" y="6492875"/>
            <a:ext cx="76358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9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zakończeniu czynności organizacyjnych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8" name="Obraz 7" descr="images1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1" y="136772"/>
            <a:ext cx="1855883" cy="185588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EB9CF778-702D-4F20-88B2-6AD288232E21}"/>
              </a:ext>
            </a:extLst>
          </p:cNvPr>
          <p:cNvSpPr txBox="1"/>
          <p:nvPr/>
        </p:nvSpPr>
        <p:spPr>
          <a:xfrm>
            <a:off x="665018" y="1671980"/>
            <a:ext cx="1088967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Czas trwania części pisemnej danego zdającego rozpoczyna się z chwilą rozpoczęcia przez tego zdającego rozwiązywania zadań egzaminacyjnych i jest rejestrowany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systemie indywidualnie dla każdego zdającego.</a:t>
            </a:r>
          </a:p>
          <a:p>
            <a:pPr algn="just"/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czasie trwania części pisemnej egzaminu zawodowego zdający: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pracuje przy indywidualnym stanowisku egzaminacyjnym wspomaganym elektronicznie,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jest na bieżąco informowany o godzinie zakończenia części pisemnej egzaminu zawodowego oraz o czasie, jaki mu pozostał do zakończenia egzaminu,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powinien opuszczać sali egzaminacyjnej.</a:t>
            </a:r>
          </a:p>
        </p:txBody>
      </p:sp>
    </p:spTree>
    <p:extLst>
      <p:ext uri="{BB962C8B-B14F-4D97-AF65-F5344CB8AC3E}">
        <p14:creationId xmlns:p14="http://schemas.microsoft.com/office/powerpoint/2010/main" val="356640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CFFADFE-3BCB-4B5B-A2D1-083B0685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Opuszczanie Sali w czasie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E5A3B1E-33FC-4376-95BC-5B6C619436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498874"/>
            <a:ext cx="10363826" cy="3424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szczególnie uzasadnionych przypadkach przewodniczący ZN może zezwolić zdającemu na opuszczenie sali egzaminacyjnej po zapewnieniu warunków wykluczających możliwość kontaktowania się zdającego z innymi osobami, </a:t>
            </a:r>
            <a:br>
              <a:rPr lang="pl-PL" sz="2400" dirty="0"/>
            </a:br>
            <a:r>
              <a:rPr lang="pl-PL" sz="2400" dirty="0"/>
              <a:t>z wyjątkiem osób udzielających pomocy medycznej.</a:t>
            </a:r>
          </a:p>
          <a:p>
            <a:pPr marL="0" indent="0" algn="just">
              <a:buNone/>
            </a:pPr>
            <a:r>
              <a:rPr lang="pl-PL" sz="2400" dirty="0"/>
              <a:t>W przypadku udzielenia zdającemu zgody na opuszczenie sali egzaminacyjnej  operator rejestruje w elektronicznym systemie przeprowadzania egzaminu zawodowego godzinę wyjścia zdającego oraz godzinę jego powrotu do sali egzaminacyjnej. </a:t>
            </a:r>
          </a:p>
          <a:p>
            <a:pPr marL="0" indent="0" algn="just">
              <a:buNone/>
            </a:pPr>
            <a:r>
              <a:rPr lang="pl-PL" sz="2400" dirty="0"/>
              <a:t>Czas trwania części pisemnej egzaminu zawodowego tego zdającego zostaje przedłużony o czas, jaki przebywał poza salą egzaminacyjną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38A54FD-63AC-44B3-BB77-7AFB7CA6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Podczas egzaminu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710648" y="929012"/>
            <a:ext cx="10760916" cy="352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Zdający powinni: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pracować samodzielnie przestrzegając przepisów bhp,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korzystać wyłącznie z materiałów, przyborów znajdujących się na stanowisku egzaminacyjnym,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nie porozumiewać się między sobą,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przez podniesienie ręki zgłaszać np. zakończenie egzaminu, problemy ze sprzętem.</a:t>
            </a:r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B2013267-C1D8-4D74-9E01-A5D090C1FE6E}"/>
              </a:ext>
            </a:extLst>
          </p:cNvPr>
          <p:cNvSpPr txBox="1"/>
          <p:nvPr/>
        </p:nvSpPr>
        <p:spPr>
          <a:xfrm>
            <a:off x="710648" y="4602013"/>
            <a:ext cx="1056757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zgłoszenia przez zdającego wcześniejszego zakończenia egzaminu PZN: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sprawdza na komputerze zdającego, czy zakończył on egzamin w systemie,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zezwala zdającemu na opuszczenie sali,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poleca operatorowi egzaminu zakończyć egzamin dla tego zdającego.</a:t>
            </a:r>
          </a:p>
        </p:txBody>
      </p:sp>
    </p:spTree>
    <p:extLst>
      <p:ext uri="{BB962C8B-B14F-4D97-AF65-F5344CB8AC3E}">
        <p14:creationId xmlns:p14="http://schemas.microsoft.com/office/powerpoint/2010/main" val="345121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900" dirty="0"/>
              <a:t>Podczas egzaminu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824779"/>
            <a:ext cx="11083636" cy="603322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pl-PL" sz="2400" dirty="0"/>
              <a:t>W przypadku, gdy zdający podczas części pisemnej:‎</a:t>
            </a:r>
          </a:p>
          <a:p>
            <a:pPr marL="542925" indent="-277813"/>
            <a:r>
              <a:rPr lang="pl-PL" dirty="0"/>
              <a:t>niesamodzielnie wykonuje zadanie egzaminacyjne (</a:t>
            </a:r>
            <a:r>
              <a:rPr lang="pl-PL" dirty="0">
                <a:solidFill>
                  <a:srgbClr val="C00000"/>
                </a:solidFill>
              </a:rPr>
              <a:t>art.44zzzp pkt.1</a:t>
            </a:r>
            <a:r>
              <a:rPr lang="pl-PL" dirty="0"/>
              <a:t>)</a:t>
            </a:r>
          </a:p>
          <a:p>
            <a:pPr marL="542925" lvl="2" indent="-271463" algn="just">
              <a:spcBef>
                <a:spcPts val="600"/>
              </a:spcBef>
            </a:pPr>
            <a:r>
              <a:rPr lang="pl-PL" sz="2000" dirty="0"/>
              <a:t>wniósł lub korzysta w sali/miejscu egzaminu z urządzeń telekomunikacyjnych‎‎ lub materiałów </a:t>
            </a:r>
            <a:br>
              <a:rPr lang="pl-PL" sz="2000" dirty="0"/>
            </a:br>
            <a:r>
              <a:rPr lang="pl-PL" sz="2000" dirty="0"/>
              <a:t>i przyborów niewymienionych w informacji dyrektora CKE (</a:t>
            </a:r>
            <a:r>
              <a:rPr lang="pl-PL" sz="2000" dirty="0">
                <a:solidFill>
                  <a:srgbClr val="C00000"/>
                </a:solidFill>
              </a:rPr>
              <a:t>art.44zzzp pkt.2</a:t>
            </a:r>
            <a:r>
              <a:rPr lang="pl-PL" sz="2000" dirty="0"/>
              <a:t>)</a:t>
            </a:r>
          </a:p>
          <a:p>
            <a:pPr marL="542925" lvl="2" indent="-271463">
              <a:spcBef>
                <a:spcPts val="600"/>
              </a:spcBef>
            </a:pPr>
            <a:r>
              <a:rPr lang="pl-PL" sz="2000" dirty="0"/>
              <a:t>zakłóca prawidłowy ‎przebieg egzaminu w sposób utrudniający pracę pozostałym zdającym, </a:t>
            </a:r>
            <a:br>
              <a:rPr lang="pl-PL" sz="2000" dirty="0"/>
            </a:br>
            <a:r>
              <a:rPr lang="pl-PL" sz="2000" dirty="0"/>
              <a:t>w szczególności, gdy narusza przepisy bezpieczeństwa i higieny ‎pracy w sposób prowadzący do zagrożenia zdrowia lub życia (</a:t>
            </a:r>
            <a:r>
              <a:rPr lang="pl-PL" sz="2000" dirty="0">
                <a:solidFill>
                  <a:srgbClr val="C00000"/>
                </a:solidFill>
              </a:rPr>
              <a:t>art.44zzzp pkt.3</a:t>
            </a:r>
            <a:r>
              <a:rPr lang="pl-PL" sz="2000" dirty="0"/>
              <a:t>)</a:t>
            </a:r>
          </a:p>
          <a:p>
            <a:pPr marL="92075" indent="0" algn="just">
              <a:spcBef>
                <a:spcPts val="600"/>
              </a:spcBef>
              <a:buNone/>
            </a:pPr>
            <a:r>
              <a:rPr lang="pl-PL" sz="2400" dirty="0"/>
              <a:t>przewodniczący ZN </a:t>
            </a:r>
            <a:r>
              <a:rPr lang="pl-PL" sz="2300" dirty="0"/>
              <a:t>kontaktuje się z PZE, który przerywa zdającemu egzamin </a:t>
            </a:r>
            <a:br>
              <a:rPr lang="pl-PL" sz="2300" dirty="0"/>
            </a:br>
            <a:r>
              <a:rPr lang="pl-PL" sz="2300" dirty="0"/>
              <a:t>i unieważnia jego część pisemną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poleca operatorowi unieważnienie egzaminu zdającego, a zdającemu opuszczenie sali/miejsca egzaminu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wypełnia druk Decyzja o przerwaniu i unieważnieniu …, 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odnotowuje ten fakt w wykazie zdających</a:t>
            </a:r>
          </a:p>
        </p:txBody>
      </p:sp>
    </p:spTree>
    <p:extLst>
      <p:ext uri="{BB962C8B-B14F-4D97-AF65-F5344CB8AC3E}">
        <p14:creationId xmlns:p14="http://schemas.microsoft.com/office/powerpoint/2010/main" val="1946333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az 31">
            <a:extLst>
              <a:ext uri="{FF2B5EF4-FFF2-40B4-BE49-F238E27FC236}">
                <a16:creationId xmlns="" xmlns:a16="http://schemas.microsoft.com/office/drawing/2014/main" id="{09E72188-DA32-45A5-A61E-4E071818F5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3983"/>
          <a:stretch/>
        </p:blipFill>
        <p:spPr>
          <a:xfrm>
            <a:off x="658071" y="729810"/>
            <a:ext cx="10945044" cy="20282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92BF0806-8F0C-48F4-A497-53A0A9C8B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534"/>
          <a:stretch/>
        </p:blipFill>
        <p:spPr>
          <a:xfrm>
            <a:off x="658071" y="2980636"/>
            <a:ext cx="10945044" cy="2841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1390" y="38604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Informacje</a:t>
            </a:r>
            <a:r>
              <a:rPr lang="pl-PL" dirty="0"/>
              <a:t> w Wykazie zdających w sali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1081111" y="6492875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899933" y="4453258"/>
            <a:ext cx="104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Kowalski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022247" y="5053358"/>
            <a:ext cx="831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Wójcik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6877817" y="4418455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4985443" y="4666870"/>
            <a:ext cx="999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Nowak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6873133" y="4638550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8512587" y="4634709"/>
            <a:ext cx="58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8288370" y="5246505"/>
            <a:ext cx="1419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Wojciszko</a:t>
            </a:r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 Piotr</a:t>
            </a:r>
          </a:p>
          <a:p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Teresa </a:t>
            </a:r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Jantarsko</a:t>
            </a:r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  <a:p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5172091" y="4831376"/>
            <a:ext cx="405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Arial Black" pitchFamily="34" charset="0"/>
              </a:rPr>
              <a:t>N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5573799" y="2022102"/>
            <a:ext cx="32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4977530" y="2311424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23.06.2020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7041524" y="2323455"/>
            <a:ext cx="82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12:00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6860255" y="5045092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70297" y="4410322"/>
            <a:ext cx="4006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Kowalski        Adrian          </a:t>
            </a:r>
            <a:r>
              <a:rPr lang="pl-PL" sz="1200" dirty="0"/>
              <a:t>99101012345         N</a:t>
            </a:r>
          </a:p>
          <a:p>
            <a:r>
              <a:rPr lang="pl-PL" sz="1400" dirty="0"/>
              <a:t>Nowak          Jan               </a:t>
            </a:r>
            <a:r>
              <a:rPr lang="pl-PL" sz="1200" dirty="0"/>
              <a:t>99111112345         N</a:t>
            </a:r>
          </a:p>
          <a:p>
            <a:r>
              <a:rPr lang="pl-PL" sz="1400" dirty="0"/>
              <a:t>Iksińska         Monika          </a:t>
            </a:r>
            <a:r>
              <a:rPr lang="pl-PL" sz="1200" dirty="0"/>
              <a:t>99121212345         N</a:t>
            </a:r>
          </a:p>
          <a:p>
            <a:r>
              <a:rPr lang="pl-PL" sz="1400" dirty="0"/>
              <a:t>Wójcik          Robert           </a:t>
            </a:r>
            <a:r>
              <a:rPr lang="pl-PL" sz="1200" dirty="0"/>
              <a:t>99090912345         N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10357928" y="4588670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10350331" y="4397121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10115989" y="5079192"/>
            <a:ext cx="1255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14:20 </a:t>
            </a:r>
            <a:r>
              <a:rPr lang="pl-PL" sz="1600" b="1" i="1" dirty="0">
                <a:solidFill>
                  <a:srgbClr val="C0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| 003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10357928" y="4794614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443343" y="1050989"/>
            <a:ext cx="453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spc="200" dirty="0">
                <a:latin typeface="Courier New" panose="02070309020205020404" pitchFamily="49" charset="0"/>
                <a:cs typeface="Courier New" panose="02070309020205020404" pitchFamily="49" charset="0"/>
              </a:rPr>
              <a:t>1 2 6 1 0 5 – 0 1 2 3 4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5076530" y="1411458"/>
            <a:ext cx="4237810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Zespół Szkół</a:t>
            </a:r>
          </a:p>
          <a:p>
            <a:pPr>
              <a:spcBef>
                <a:spcPts val="200"/>
              </a:spcBef>
            </a:pPr>
            <a:r>
              <a:rPr lang="pl-PL" i="1" dirty="0"/>
              <a:t>Kraków, os. Szkolne 37</a:t>
            </a:r>
          </a:p>
        </p:txBody>
      </p:sp>
    </p:spTree>
    <p:extLst>
      <p:ext uri="{BB962C8B-B14F-4D97-AF65-F5344CB8AC3E}">
        <p14:creationId xmlns:p14="http://schemas.microsoft.com/office/powerpoint/2010/main" val="19219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7" grpId="0"/>
      <p:bldP spid="29" grpId="0"/>
      <p:bldP spid="34" grpId="0"/>
      <p:bldP spid="23" grpId="0"/>
      <p:bldP spid="44" grpId="0"/>
      <p:bldP spid="45" grpId="0"/>
      <p:bldP spid="33" grpId="0"/>
      <p:bldP spid="4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424107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Przewodniczący ZN ogłasza zakończenie egzaminu, po uzyskaniu od operatora egzaminu informacji o zakończeniu egzaminu dla wszystkich zdających.</a:t>
            </a:r>
          </a:p>
          <a:p>
            <a:pPr algn="just"/>
            <a:r>
              <a:rPr lang="pl-PL" sz="2400" dirty="0"/>
              <a:t>Zdający pozostają na swoich miejscach, dopóki członkowie ZN nie zezwolą im na opuszczenie sali. </a:t>
            </a:r>
          </a:p>
          <a:p>
            <a:pPr algn="just"/>
            <a:r>
              <a:rPr lang="pl-PL" sz="2400" dirty="0"/>
              <a:t>PZN  w obecności członków ZN i wyłonionego spośród zdających co najmniej jednego przedstawiciela:</a:t>
            </a:r>
          </a:p>
          <a:p>
            <a:pPr lvl="1" algn="just"/>
            <a:r>
              <a:rPr lang="pl-PL" dirty="0"/>
              <a:t>nadzoruje nagrywanie i sprawdzanie jakości zapisu przez operatora na nośnik plików z wynikami zdających oraz płyty DVD z zarchiwizowanym Wirtualnym Serwerem Egzaminacyjnym, </a:t>
            </a:r>
          </a:p>
          <a:p>
            <a:pPr lvl="1" algn="just"/>
            <a:r>
              <a:rPr lang="pl-PL" dirty="0"/>
              <a:t>odbiera od operatora egzaminu zapisane nośniki, </a:t>
            </a:r>
          </a:p>
          <a:p>
            <a:pPr lvl="1" algn="just"/>
            <a:r>
              <a:rPr lang="pl-PL" dirty="0"/>
              <a:t>opisuje płytę DVD oznaczeniem kwalifikacji, datą, godziną egzaminu i numerem sali egzaminacyjnej,</a:t>
            </a:r>
          </a:p>
          <a:p>
            <a:pPr lvl="1" algn="just"/>
            <a:r>
              <a:rPr lang="pl-PL" dirty="0"/>
              <a:t>niezwłocznie przekazuje przewodniczącemu ZE nośnik USB z zaszyfrowanym plikiem z pełnymi wynikami egzaminu w formie elektronicznej.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11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534944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PZN sporządza protokół przebiegu części pisemnej egzaminu zawodowego </a:t>
            </a:r>
            <a:br>
              <a:rPr lang="pl-PL" sz="2400" dirty="0"/>
            </a:br>
            <a:r>
              <a:rPr lang="pl-PL" sz="2400" dirty="0"/>
              <a:t>w danej sali egzaminacyjnej wypełniając otrzymany od przewodniczącego ZE formularz (Załącznik 6). </a:t>
            </a:r>
          </a:p>
          <a:p>
            <a:pPr algn="just"/>
            <a:r>
              <a:rPr lang="pl-PL" sz="2400" dirty="0"/>
              <a:t>Protokół podpisują osoby wchodzące w skład zespołu nadzorującego. </a:t>
            </a:r>
          </a:p>
          <a:p>
            <a:pPr algn="just"/>
            <a:r>
              <a:rPr lang="pl-PL" sz="2400" dirty="0"/>
              <a:t>Do protokołu dołącza się wykaz zdających egzamin w danym dniu i godzinie </a:t>
            </a:r>
            <a:br>
              <a:rPr lang="pl-PL" sz="2400" dirty="0"/>
            </a:br>
            <a:r>
              <a:rPr lang="pl-PL" sz="2400" dirty="0"/>
              <a:t>w danej sali egzaminacyjnej.</a:t>
            </a:r>
          </a:p>
          <a:p>
            <a:pPr algn="just"/>
            <a:r>
              <a:rPr lang="pl-PL" sz="2400" dirty="0"/>
              <a:t>Protokół wraz z wykazem zdających PZN przekazuje PZE.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01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1269986" y="503855"/>
            <a:ext cx="8856476" cy="280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24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Za ‎prawidłowy przebieg </a:t>
            </a:r>
            <a:r>
              <a:rPr lang="pl-PL" sz="24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części pisemnej egzaminu oraz ‎bezpieczeństwo i higienę pracy </a:t>
            </a:r>
            <a:br>
              <a:rPr lang="pl-PL" sz="24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</a:br>
            <a:r>
              <a:rPr lang="pl-PL" sz="24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podczas wykonywania zadań egzaminacyjnych ‎przez zdających </a:t>
            </a:r>
            <a:r>
              <a:rPr lang="pl-PL" sz="24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 danej s</a:t>
            </a:r>
            <a:r>
              <a:rPr lang="pl-PL" sz="2400" b="1" dirty="0" smtClean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ali odpowiada</a:t>
            </a:r>
            <a:endParaRPr lang="pl-PL" sz="2400" b="1" dirty="0">
              <a:solidFill>
                <a:srgbClr val="23476F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28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przewodniczący zespołu nadzorującego (PZN)</a:t>
            </a:r>
          </a:p>
        </p:txBody>
      </p:sp>
      <p:pic>
        <p:nvPicPr>
          <p:cNvPr id="6" name="Obraz 5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160" y="2860490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FC086F8D-F3E0-48E1-8D6A-9EC53E679B3F}"/>
              </a:ext>
            </a:extLst>
          </p:cNvPr>
          <p:cNvSpPr txBox="1"/>
          <p:nvPr/>
        </p:nvSpPr>
        <p:spPr>
          <a:xfrm>
            <a:off x="772357" y="4429957"/>
            <a:ext cx="1069759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Podczas egzaminu należy stosować zalecenia zawarte w komunikacie Dyrektora CKE</a:t>
            </a:r>
          </a:p>
          <a:p>
            <a:pPr algn="ctr"/>
            <a:r>
              <a:rPr lang="pl-PL" sz="2800" b="1" dirty="0"/>
              <a:t>Wytyczne dotyczące organizowania i przeprowadzania w 2021 r. egzaminów: E8, EG, EM, </a:t>
            </a:r>
            <a:r>
              <a:rPr lang="pl-PL" sz="2800" b="1" dirty="0" err="1"/>
              <a:t>EPKwZ</a:t>
            </a:r>
            <a:r>
              <a:rPr lang="pl-PL" sz="2800" b="1" dirty="0"/>
              <a:t>, EZ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607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84398"/>
          </a:xfrm>
        </p:spPr>
        <p:txBody>
          <a:bodyPr/>
          <a:lstStyle/>
          <a:p>
            <a:r>
              <a:rPr lang="pl-PL" dirty="0"/>
              <a:t>Około 30-20 minut przed egzaminem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84019" y="594429"/>
            <a:ext cx="11610108" cy="552269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ZN uczestniczy w odprawie organizowanej przez PZE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PZN odbiera od PZE dokumentację egzaminacyjną:</a:t>
            </a:r>
          </a:p>
          <a:p>
            <a:pPr lvl="1" algn="just"/>
            <a:r>
              <a:rPr lang="pl-PL" dirty="0"/>
              <a:t>karty identyfikacyjne zdających w sali egzaminacyjnej (kartka min. A5 zawierająca PESEL zdającego oraz login i hasło, zdający może kartkę wykorzystać jako brudnopis np.  do zapisu obliczeń),</a:t>
            </a:r>
          </a:p>
          <a:p>
            <a:pPr lvl="1" algn="just"/>
            <a:r>
              <a:rPr lang="pl-PL" dirty="0"/>
              <a:t>Protokół przebiegu części pisemnej egzaminu </a:t>
            </a:r>
            <a:r>
              <a:rPr lang="pl-PL" dirty="0">
                <a:solidFill>
                  <a:srgbClr val="0070C0"/>
                </a:solidFill>
              </a:rPr>
              <a:t>(wydruk z SIOEPKZ)</a:t>
            </a:r>
            <a:endParaRPr lang="pl-PL" dirty="0"/>
          </a:p>
          <a:p>
            <a:pPr lvl="1" algn="just"/>
            <a:r>
              <a:rPr lang="pl-PL" dirty="0"/>
              <a:t>Wykaz zdających w sali </a:t>
            </a:r>
            <a:r>
              <a:rPr lang="pl-PL" dirty="0">
                <a:solidFill>
                  <a:srgbClr val="0070C0"/>
                </a:solidFill>
              </a:rPr>
              <a:t>(wydruk z SIOEPKZ)</a:t>
            </a:r>
          </a:p>
          <a:p>
            <a:pPr lvl="1" algn="just"/>
            <a:r>
              <a:rPr lang="pl-PL" dirty="0"/>
              <a:t>Decyzję o przerwaniu i unieważnieniu egzaminu</a:t>
            </a:r>
            <a:endParaRPr lang="pl-PL" dirty="0">
              <a:solidFill>
                <a:srgbClr val="0070C0"/>
              </a:solidFill>
            </a:endParaRPr>
          </a:p>
          <a:p>
            <a:pPr lvl="1" algn="just"/>
            <a:r>
              <a:rPr lang="pl-PL" dirty="0"/>
              <a:t>identyfikatory dla ZN (z napisem członek ZN, przewodniczący ZN)</a:t>
            </a:r>
          </a:p>
          <a:p>
            <a:pPr lvl="1" algn="just"/>
            <a:r>
              <a:rPr lang="pl-PL" dirty="0"/>
              <a:t>losy z numerami stanowisk egzaminacyjnych (identyfikatory – model w i </a:t>
            </a:r>
            <a:r>
              <a:rPr lang="pl-PL" dirty="0" err="1"/>
              <a:t>wk</a:t>
            </a:r>
            <a:r>
              <a:rPr lang="pl-PL" dirty="0"/>
              <a:t>)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egzaminu),</a:t>
            </a:r>
          </a:p>
          <a:p>
            <a:pPr lvl="1" algn="just"/>
            <a:r>
              <a:rPr lang="pl-PL" dirty="0"/>
              <a:t>nośnik (płyta DVD lub USB, na który po zakończonym egzaminie na danej zmianie będzie nagrany, przez operatora egzaminu, zaszyfrowany plik z wynikami egzaminu,</a:t>
            </a:r>
          </a:p>
          <a:p>
            <a:pPr lvl="1" algn="just"/>
            <a:r>
              <a:rPr lang="pl-PL" dirty="0"/>
              <a:t>płytę DVD, na którą po zakończonym egzaminie będzie nagrany zarchiwizowany Wirtualny Serwer Egzaminacyjny.</a:t>
            </a:r>
          </a:p>
        </p:txBody>
      </p:sp>
    </p:spTree>
    <p:extLst>
      <p:ext uri="{BB962C8B-B14F-4D97-AF65-F5344CB8AC3E}">
        <p14:creationId xmlns:p14="http://schemas.microsoft.com/office/powerpoint/2010/main" val="83187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30 minut przed egzaminem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1233313"/>
            <a:ext cx="10363200" cy="48129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Zdający zgłaszają się na egzamin w wyznaczonym dniu, </a:t>
            </a:r>
            <a:br>
              <a:rPr lang="pl-PL" sz="2400" dirty="0"/>
            </a:br>
            <a:r>
              <a:rPr lang="pl-PL" sz="2400" dirty="0"/>
              <a:t>ok.‎‎ </a:t>
            </a:r>
            <a:r>
              <a:rPr lang="pl-PL" sz="2400" b="1" dirty="0"/>
              <a:t>30</a:t>
            </a:r>
            <a:r>
              <a:rPr lang="pl-PL" sz="2400" dirty="0"/>
              <a:t> </a:t>
            </a:r>
            <a:r>
              <a:rPr lang="pl-PL" sz="2400" b="1" dirty="0"/>
              <a:t>minut</a:t>
            </a:r>
            <a:r>
              <a:rPr lang="pl-PL" sz="2400" dirty="0"/>
              <a:t> przed rozpoczęciem egzaminu </a:t>
            </a:r>
            <a:br>
              <a:rPr lang="pl-PL" sz="2400" dirty="0"/>
            </a:br>
            <a:r>
              <a:rPr lang="pl-PL" sz="2400" dirty="0"/>
              <a:t>i przynoszą ze sobą:</a:t>
            </a:r>
          </a:p>
          <a:p>
            <a:pPr lvl="1">
              <a:lnSpc>
                <a:spcPct val="120000"/>
              </a:lnSpc>
            </a:pPr>
            <a:r>
              <a:rPr lang="pl-PL" sz="2000" dirty="0"/>
              <a:t>dowód  tożsamości</a:t>
            </a:r>
          </a:p>
          <a:p>
            <a:pPr lvl="1"/>
            <a:r>
              <a:rPr lang="pl-PL" sz="2000" dirty="0"/>
              <a:t>długopis lub pióro z czarnym atramentem </a:t>
            </a:r>
          </a:p>
          <a:p>
            <a:pPr lvl="1"/>
            <a:r>
              <a:rPr lang="pl-PL" sz="2000" dirty="0"/>
              <a:t>ewentualnie inne przybory wymienione w komunikacie dyrektora CKE (kalkulator prosty)</a:t>
            </a:r>
          </a:p>
          <a:p>
            <a:pPr marL="457200" lvl="1" indent="0">
              <a:buNone/>
            </a:pP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>Na egzaminie każdy zdający korzysta z własnych przyborów piśmienniczych, kalkulator.</a:t>
            </a:r>
          </a:p>
          <a:p>
            <a:pPr marL="457200" lvl="1" indent="0">
              <a:buNone/>
            </a:pPr>
            <a:r>
              <a:rPr lang="pl-PL" sz="2000" dirty="0"/>
              <a:t>Zdający nie mogą pożyczać przyborów piśmienniczych, kalkulatora od innych zdających.</a:t>
            </a:r>
            <a:endParaRPr lang="pl-PL" dirty="0"/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9619743" y="1440398"/>
            <a:ext cx="720080" cy="1196752"/>
            <a:chOff x="755576" y="476672"/>
            <a:chExt cx="720080" cy="1196752"/>
          </a:xfrm>
        </p:grpSpPr>
        <p:pic>
          <p:nvPicPr>
            <p:cNvPr id="4098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4" name="pole tekstowe 3"/>
            <p:cNvSpPr txBox="1"/>
            <p:nvPr/>
          </p:nvSpPr>
          <p:spPr>
            <a:xfrm>
              <a:off x="899592" y="904156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520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20 minut przed egzaminem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type="body" sz="half" idx="4294967295"/>
          </p:nvPr>
        </p:nvSpPr>
        <p:spPr>
          <a:xfrm>
            <a:off x="736182" y="986623"/>
            <a:ext cx="11135520" cy="5343652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buNone/>
            </a:pPr>
            <a:r>
              <a:rPr lang="pl-PL" sz="2400" dirty="0"/>
              <a:t>Przewodniczący ZN lub wyznaczony przez niego członek ZN,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salą egzaminacyjną</a:t>
            </a:r>
            <a:r>
              <a:rPr lang="pl-PL" sz="2400" dirty="0"/>
              <a:t>: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przypomina o zakazie wnoszenia i korzystania z: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urządzeń telekomunikacyjnych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materiałów / przyborów, które nie zostały wymienione</a:t>
            </a:r>
            <a:br>
              <a:rPr lang="pl-PL" sz="2400" dirty="0"/>
            </a:br>
            <a:r>
              <a:rPr lang="pl-PL" sz="2400" dirty="0"/>
              <a:t>w informacji dyrektora CKE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sprawdza tożsamość zdających i przekazuje mu kartę identyfikacyjną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przeprowadza losowanie miejsc / stanowisk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b="1" dirty="0"/>
              <a:t>Dopilnowuje, aby zdający potwierdził obecność </a:t>
            </a:r>
            <a:br>
              <a:rPr lang="pl-PL" sz="2400" b="1" dirty="0"/>
            </a:br>
            <a:r>
              <a:rPr lang="pl-PL" sz="2400" b="1" dirty="0"/>
              <a:t>podpisem w wykazie zdających w sali (używając własnego długopisu)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2050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223" y="1531207"/>
            <a:ext cx="2188634" cy="514167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0123546" y="4327245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069794" y="4808352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grpSp>
        <p:nvGrpSpPr>
          <p:cNvPr id="11" name="Grupa 10"/>
          <p:cNvGrpSpPr/>
          <p:nvPr/>
        </p:nvGrpSpPr>
        <p:grpSpPr>
          <a:xfrm flipH="1">
            <a:off x="10219183" y="2049648"/>
            <a:ext cx="528290" cy="805681"/>
            <a:chOff x="755576" y="476672"/>
            <a:chExt cx="720080" cy="1196752"/>
          </a:xfrm>
        </p:grpSpPr>
        <p:pic>
          <p:nvPicPr>
            <p:cNvPr id="12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3" name="pole tekstowe 12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 flipH="1">
            <a:off x="9490494" y="3115397"/>
            <a:ext cx="528290" cy="805681"/>
            <a:chOff x="755576" y="476672"/>
            <a:chExt cx="720080" cy="1196752"/>
          </a:xfrm>
        </p:grpSpPr>
        <p:pic>
          <p:nvPicPr>
            <p:cNvPr id="15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6" name="pole tekstowe 15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45854E93-2099-4F9C-87BD-C06DDD96D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332" y="2643774"/>
            <a:ext cx="2053506" cy="1812928"/>
          </a:xfrm>
          <a:prstGeom prst="rect">
            <a:avLst/>
          </a:prstGeom>
        </p:spPr>
      </p:pic>
      <p:pic>
        <p:nvPicPr>
          <p:cNvPr id="49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29" y="2298049"/>
            <a:ext cx="1385508" cy="4317306"/>
          </a:xfrm>
          <a:prstGeom prst="rect">
            <a:avLst/>
          </a:prstGeom>
          <a:noFill/>
        </p:spPr>
      </p:pic>
      <p:sp>
        <p:nvSpPr>
          <p:cNvPr id="12" name="Tytuł 2"/>
          <p:cNvSpPr>
            <a:spLocks noGrp="1"/>
          </p:cNvSpPr>
          <p:nvPr>
            <p:ph type="title"/>
          </p:nvPr>
        </p:nvSpPr>
        <p:spPr>
          <a:xfrm>
            <a:off x="793702" y="937872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/>
              <a:t>Ok. 10 minut przed egzaminem</a:t>
            </a:r>
          </a:p>
        </p:txBody>
      </p:sp>
      <p:sp>
        <p:nvSpPr>
          <p:cNvPr id="62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963202" y="2460899"/>
            <a:ext cx="8697131" cy="2979019"/>
          </a:xfrm>
        </p:spPr>
        <p:txBody>
          <a:bodyPr>
            <a:noAutofit/>
          </a:bodyPr>
          <a:lstStyle/>
          <a:p>
            <a:pPr marL="360363" lvl="1" indent="-334963"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dirty="0"/>
              <a:t>Zdający zajmują wylosowane miejsca egzaminacyjne</a:t>
            </a:r>
          </a:p>
          <a:p>
            <a:pPr marL="360363" indent="-334963"/>
            <a:r>
              <a:rPr lang="pl-PL" sz="2400" dirty="0"/>
              <a:t>PZN informuje zdających o:</a:t>
            </a:r>
          </a:p>
          <a:p>
            <a:pPr marL="817563" lvl="1" indent="-334963"/>
            <a:r>
              <a:rPr lang="pl-PL" sz="2400" dirty="0"/>
              <a:t>przebiegu egzaminu</a:t>
            </a:r>
          </a:p>
          <a:p>
            <a:pPr marL="817563" lvl="1" indent="-334963"/>
            <a:r>
              <a:rPr lang="pl-PL" sz="2400" dirty="0"/>
              <a:t>sposobie zakończenia egzaminu</a:t>
            </a:r>
          </a:p>
          <a:p>
            <a:pPr marL="817563" lvl="1" indent="-334963"/>
            <a:r>
              <a:rPr lang="pl-PL" sz="2400" dirty="0"/>
              <a:t>możliwości uzyskania informacji o wynikach egzaminu</a:t>
            </a:r>
            <a:endParaRPr lang="pl-PL" sz="2000" dirty="0"/>
          </a:p>
          <a:p>
            <a:pPr marL="360363" indent="-334963"/>
            <a:r>
              <a:rPr lang="pl-PL" sz="2400" dirty="0"/>
              <a:t>PZN poleca zdającym sprawdzenie danych zawartych na otrzymanych kartach identyfikacyjnych.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2320958" y="3625685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3" name="pole tekstowe 52"/>
          <p:cNvSpPr txBox="1"/>
          <p:nvPr/>
        </p:nvSpPr>
        <p:spPr>
          <a:xfrm>
            <a:off x="2305728" y="3950409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7817DF8E-A6E2-40AA-9EA4-F61C86518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101" y="50064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1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5 minut przed egzaminem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11427785" y="6381084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387927" y="1601122"/>
            <a:ext cx="11517745" cy="47023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PZN przekazuje operatorowi egzaminu: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 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 i poleca przedłużyć czas </a:t>
            </a:r>
            <a:br>
              <a:rPr lang="pl-PL" dirty="0"/>
            </a:br>
            <a:r>
              <a:rPr lang="pl-PL" dirty="0"/>
              <a:t>w systemie zgodnie z przekazanymi informacjami.</a:t>
            </a:r>
          </a:p>
          <a:p>
            <a:pPr lvl="1" algn="just"/>
            <a:r>
              <a:rPr lang="pl-PL" dirty="0"/>
              <a:t>nośnik (płyta DVD lub USB), na który po zakończonym egzaminie na danej zmianie będzie nagrany zaszyfrowany plik z wynikami egzaminu,</a:t>
            </a:r>
          </a:p>
          <a:p>
            <a:pPr lvl="1" algn="just"/>
            <a:r>
              <a:rPr lang="pl-PL" dirty="0"/>
              <a:t>płytę DVD, na którą po zakończonym egzaminie będzie nagrany zarchiwizowany Wirtualny Serwer Egzaminacyjny.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 otrzymaniu od PZE, w obecności zdających, PZN przekazuje operatorowi hasło do pliku z zadaniami egzaminacyjnymi w celu odszyfrowania zadań egzaminacyjnych przygotowanych na ten egzamin.</a:t>
            </a:r>
          </a:p>
        </p:txBody>
      </p:sp>
      <p:pic>
        <p:nvPicPr>
          <p:cNvPr id="24" name="Obraz 23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678" y="639510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25" name="Grupa 24"/>
          <p:cNvGrpSpPr/>
          <p:nvPr/>
        </p:nvGrpSpPr>
        <p:grpSpPr>
          <a:xfrm flipH="1">
            <a:off x="1318092" y="684237"/>
            <a:ext cx="528290" cy="805681"/>
            <a:chOff x="755576" y="476672"/>
            <a:chExt cx="720080" cy="1196752"/>
          </a:xfrm>
        </p:grpSpPr>
        <p:pic>
          <p:nvPicPr>
            <p:cNvPr id="26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27" name="pole tekstowe 26"/>
            <p:cNvSpPr txBox="1"/>
            <p:nvPr/>
          </p:nvSpPr>
          <p:spPr>
            <a:xfrm>
              <a:off x="899592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9168515" y="554571"/>
            <a:ext cx="881760" cy="888902"/>
            <a:chOff x="1574836" y="1268760"/>
            <a:chExt cx="881760" cy="888902"/>
          </a:xfrm>
        </p:grpSpPr>
        <p:sp>
          <p:nvSpPr>
            <p:cNvPr id="29" name="Elipsa 28"/>
            <p:cNvSpPr/>
            <p:nvPr/>
          </p:nvSpPr>
          <p:spPr>
            <a:xfrm>
              <a:off x="1574836" y="1275902"/>
              <a:ext cx="881760" cy="88176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0" name="Obraz 29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91680" y="1268760"/>
              <a:ext cx="764916" cy="8324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301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 przygotowaniu egzaminu przez operatora</a:t>
            </a: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7D6BB260-AEC6-4D2F-8122-3876182838C4}"/>
              </a:ext>
            </a:extLst>
          </p:cNvPr>
          <p:cNvSpPr txBox="1"/>
          <p:nvPr/>
        </p:nvSpPr>
        <p:spPr>
          <a:xfrm>
            <a:off x="561641" y="1795006"/>
            <a:ext cx="1148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ZN poleca: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operatorowi odblokowanie możliwości logowania się zdających do systemu (aktywację egzaminu)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oraz zdającym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zalogowanie się do systemu: wpisanie nazwy użytkownika i hasła zawartych w karcie identyfikacyjnej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zapoznanie się z udostępnioną w systemie Instrukcją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sprawdzenie poprawności funkcjonowania indywidualnych stanowisk egzaminacyjnych wspomaganych elektronicznie.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5"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Członkowie ZN mogą udzielać odpowiedzi wyłącznie na pytania zdających związane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uzyskaniem dostępu do elektronicznego systemu i rozumieniem Instrukcji.</a:t>
            </a:r>
          </a:p>
        </p:txBody>
      </p:sp>
      <p:pic>
        <p:nvPicPr>
          <p:cNvPr id="9" name="Obraz 8" descr="przewodniczący 2.png">
            <a:extLst>
              <a:ext uri="{FF2B5EF4-FFF2-40B4-BE49-F238E27FC236}">
                <a16:creationId xmlns="" xmlns:a16="http://schemas.microsoft.com/office/drawing/2014/main" id="{0C7BA946-9CAF-45D0-9E60-78E63F140D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9" y="833804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09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4181" y="340397"/>
            <a:ext cx="10935325" cy="784398"/>
          </a:xfrm>
        </p:spPr>
        <p:txBody>
          <a:bodyPr>
            <a:normAutofit/>
          </a:bodyPr>
          <a:lstStyle/>
          <a:p>
            <a:r>
              <a:rPr lang="pl-PL" dirty="0"/>
              <a:t>nieprawidłowości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>
          <a:xfrm>
            <a:off x="11030958" y="6323528"/>
            <a:ext cx="764215" cy="365125"/>
          </a:xfrm>
        </p:spPr>
        <p:txBody>
          <a:bodyPr/>
          <a:lstStyle/>
          <a:p>
            <a:pPr>
              <a:defRPr/>
            </a:pPr>
            <a:fld id="{2CD506AE-BC8D-47B2-B8EB-BB270348506E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628073" y="1237836"/>
            <a:ext cx="11247581" cy="29375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Zdający powinni zgłosić PZN wszelkie nieprawidłowości w funkcjonowaniu stanowiska egzaminacyjnego. </a:t>
            </a:r>
          </a:p>
          <a:p>
            <a:pPr marL="0" indent="0">
              <a:buNone/>
            </a:pPr>
            <a:r>
              <a:rPr lang="pl-PL" sz="2400" dirty="0"/>
              <a:t>PZN w przypadku stwierdzenia:</a:t>
            </a:r>
          </a:p>
          <a:p>
            <a:pPr lvl="1"/>
            <a:r>
              <a:rPr lang="pl-PL" sz="2400" dirty="0"/>
              <a:t>nieprawidłowości w funkcjonowaniu indywidualnego stanowiska egzaminacyjnego,</a:t>
            </a:r>
          </a:p>
          <a:p>
            <a:pPr lvl="1"/>
            <a:r>
              <a:rPr lang="pl-PL" sz="2400" dirty="0"/>
              <a:t>niezgodności w oznaczeniach testu pisemnego udostępnionego w systemie </a:t>
            </a:r>
          </a:p>
          <a:p>
            <a:pPr marL="0" indent="0">
              <a:buNone/>
            </a:pPr>
            <a:r>
              <a:rPr lang="pl-PL" sz="2400" dirty="0"/>
              <a:t>powiadamia o tym fakcie PZE, który podejmuje decyzję co do dalszego postępowania. </a:t>
            </a:r>
          </a:p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Informację o nieprawidłowościach oraz o podjętych działaniach należy zamieścić się </a:t>
            </a:r>
            <a:b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protokole przebiegu części pisemnej egzaminu zawodowego w danej sali egzaminacyjnej oraz w protokole zbiorczym przebiegu części pisemnej egzaminu zawodowego </a:t>
            </a:r>
          </a:p>
        </p:txBody>
      </p:sp>
    </p:spTree>
    <p:extLst>
      <p:ext uri="{BB962C8B-B14F-4D97-AF65-F5344CB8AC3E}">
        <p14:creationId xmlns:p14="http://schemas.microsoft.com/office/powerpoint/2010/main" val="111059008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45319</TotalTime>
  <Words>780</Words>
  <Application>Microsoft Office PowerPoint</Application>
  <PresentationFormat>Niestandardowy</PresentationFormat>
  <Paragraphs>160</Paragraphs>
  <Slides>16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Kropla</vt:lpstr>
      <vt:lpstr>Szkolenie PZN część pisemna przy „komputerze”</vt:lpstr>
      <vt:lpstr>Prezentacja programu PowerPoint</vt:lpstr>
      <vt:lpstr>Około 30-20 minut przed egzaminem</vt:lpstr>
      <vt:lpstr>30 minut przed egzaminem</vt:lpstr>
      <vt:lpstr>Ok. 20 minut przed egzaminem</vt:lpstr>
      <vt:lpstr>Ok. 10 minut przed egzaminem</vt:lpstr>
      <vt:lpstr>Ok. 5 minut przed egzaminem</vt:lpstr>
      <vt:lpstr>Po przygotowaniu egzaminu przez operatora</vt:lpstr>
      <vt:lpstr>nieprawidłowości</vt:lpstr>
      <vt:lpstr>Po zakończeniu czynności organizacyjnych</vt:lpstr>
      <vt:lpstr>Opuszczanie Sali w czasie egzaminu</vt:lpstr>
      <vt:lpstr>Podczas egzaminu</vt:lpstr>
      <vt:lpstr>Podczas egzaminu</vt:lpstr>
      <vt:lpstr>Informacje w Wykazie zdających w sali</vt:lpstr>
      <vt:lpstr>Zakończenie egzaminu</vt:lpstr>
      <vt:lpstr>Zakończenie egzaminu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OKE Kr</dc:creator>
  <cp:lastModifiedBy>Kowalski Ryszard</cp:lastModifiedBy>
  <cp:revision>398</cp:revision>
  <cp:lastPrinted>2018-12-06T08:14:48Z</cp:lastPrinted>
  <dcterms:created xsi:type="dcterms:W3CDTF">2016-10-21T06:41:18Z</dcterms:created>
  <dcterms:modified xsi:type="dcterms:W3CDTF">2021-05-17T20:54:25Z</dcterms:modified>
</cp:coreProperties>
</file>